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2" r:id="rId5"/>
  </p:sldMasterIdLst>
  <p:notesMasterIdLst>
    <p:notesMasterId r:id="rId23"/>
  </p:notesMasterIdLst>
  <p:sldIdLst>
    <p:sldId id="256" r:id="rId6"/>
    <p:sldId id="257" r:id="rId7"/>
    <p:sldId id="271" r:id="rId8"/>
    <p:sldId id="258" r:id="rId9"/>
    <p:sldId id="259" r:id="rId10"/>
    <p:sldId id="261" r:id="rId11"/>
    <p:sldId id="262" r:id="rId12"/>
    <p:sldId id="263" r:id="rId13"/>
    <p:sldId id="260" r:id="rId14"/>
    <p:sldId id="273" r:id="rId15"/>
    <p:sldId id="264" r:id="rId16"/>
    <p:sldId id="265" r:id="rId17"/>
    <p:sldId id="266" r:id="rId18"/>
    <p:sldId id="267" r:id="rId19"/>
    <p:sldId id="268" r:id="rId20"/>
    <p:sldId id="272" r:id="rId21"/>
    <p:sldId id="2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272C8B-77A6-46D3-BF0B-C52BDF7E5C96}" v="382" dt="2024-03-21T19:39:58.1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76F346-6DFF-4B54-AEC9-713E02BBF780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80128-2114-41FF-BADE-6B2A28F30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12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80128-2114-41FF-BADE-6B2A28F301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27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80128-2114-41FF-BADE-6B2A28F301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16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5934B-E1A3-5F6A-5589-907D2702E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654269-E38B-FAE4-2143-5C729B2FE9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4E6F8-E2AA-5154-FCF5-3972330DB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F517D-D479-4DC2-9DCF-10A0F4B7477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D66DC-0263-7954-A8D6-26A49035D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B7754-E61E-DA66-74A5-68F58D77E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AD2A-F6CC-4CF4-AF31-4D0E510C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08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FA2C-23B7-3F1F-E532-4F8F5FC06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E92F28-4FEE-8F42-FB0B-8D73E16E10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EE651-80AF-FEED-E4B9-2F0EF8945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F517D-D479-4DC2-9DCF-10A0F4B7477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2B769-6EB6-2423-217A-EEE93B261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9820D-1E68-B85C-1635-319927A7A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AD2A-F6CC-4CF4-AF31-4D0E510C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46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2982EC-1372-468B-E066-B0FCA2DA25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D3EE48-E4E1-07F6-960D-36C5946B7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174B0-208A-D9CF-F102-3399DC81D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F517D-D479-4DC2-9DCF-10A0F4B7477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37C46-AC06-338F-8BA0-062A5BAC6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E9026-EE1B-DB5C-13C2-7D8B74DF6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AD2A-F6CC-4CF4-AF31-4D0E510C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90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F517D-D479-4DC2-9DCF-10A0F4B7477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AD2A-F6CC-4CF4-AF31-4D0E510C06C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448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F517D-D479-4DC2-9DCF-10A0F4B7477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AD2A-F6CC-4CF4-AF31-4D0E510C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86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F517D-D479-4DC2-9DCF-10A0F4B7477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AD2A-F6CC-4CF4-AF31-4D0E510C06C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47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F517D-D479-4DC2-9DCF-10A0F4B7477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AD2A-F6CC-4CF4-AF31-4D0E510C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26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F517D-D479-4DC2-9DCF-10A0F4B7477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AD2A-F6CC-4CF4-AF31-4D0E510C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50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F517D-D479-4DC2-9DCF-10A0F4B7477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AD2A-F6CC-4CF4-AF31-4D0E510C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83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F517D-D479-4DC2-9DCF-10A0F4B7477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AD2A-F6CC-4CF4-AF31-4D0E510C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668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DBF517D-D479-4DC2-9DCF-10A0F4B7477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35AD2A-F6CC-4CF4-AF31-4D0E510C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47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AA47B-B4EB-8B05-F5B1-9848BCDE1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457B2-50F4-1C89-77F7-0C8578E33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0A73D-ED98-7873-1C57-49BB099E3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F517D-D479-4DC2-9DCF-10A0F4B7477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10275-1832-0E3A-4C56-E4A1B1B77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6E06-96F1-301B-D926-53DB8C6F7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AD2A-F6CC-4CF4-AF31-4D0E510C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719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F517D-D479-4DC2-9DCF-10A0F4B7477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AD2A-F6CC-4CF4-AF31-4D0E510C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557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F517D-D479-4DC2-9DCF-10A0F4B7477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AD2A-F6CC-4CF4-AF31-4D0E510C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577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F517D-D479-4DC2-9DCF-10A0F4B7477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AD2A-F6CC-4CF4-AF31-4D0E510C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16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C631-20F8-CC06-D43E-493896F7A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82EF9-57A2-A4A4-E88D-2E3F46F4A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EF315-8994-1F33-844A-8BA053673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F517D-D479-4DC2-9DCF-10A0F4B7477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AD638-64B4-2DD3-005E-90673CE11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B57BF-A3D6-DBC0-7BBB-F3C9464B8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AD2A-F6CC-4CF4-AF31-4D0E510C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10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F06A3-EFBA-35EF-B632-902C70260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E8F0E-DA84-9C8A-F9CE-297CA33A8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377EF0-221B-6E22-F7D8-479C6ECF6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E1C6D-B51A-4248-2366-9AF70F917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F517D-D479-4DC2-9DCF-10A0F4B7477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AAFC4-0EDA-AEA6-7E5D-A7F95A049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E950C-1D47-6FEE-0F18-A1BE773EB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AD2A-F6CC-4CF4-AF31-4D0E510C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68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DF7E8-9F6A-85A3-F085-39D927BA8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32FB7-9589-5DAB-4CB8-F479EC93D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8C5F0-D773-CCF8-7E31-21342E4F5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B4D480-6B28-DB06-699F-2FA44D443F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C92CE2-2CEA-CEF0-5054-3EA827379A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786087-13BD-024C-A33D-52419B7A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F517D-D479-4DC2-9DCF-10A0F4B7477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BA8970-6674-DC94-E3FA-2DFCE3604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E5B205-6450-E21E-4494-A0F715D82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AD2A-F6CC-4CF4-AF31-4D0E510C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76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0102-8BFE-9836-21FB-35546B33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19294-D0BA-4A89-27F7-DC9CAD737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F517D-D479-4DC2-9DCF-10A0F4B7477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42700-2969-B4E1-5B62-959395EF4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677AF-7A61-2E6F-1EC8-B1A01DAFB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AD2A-F6CC-4CF4-AF31-4D0E510C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78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F195D8-FB61-6465-5905-5B097D3E5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F517D-D479-4DC2-9DCF-10A0F4B7477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4E9C5B-B36B-1C7D-5B32-6C53597BD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6FCA4-26CB-7FC2-94F1-CC6311A9E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AD2A-F6CC-4CF4-AF31-4D0E510C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0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1D5FE-BF6A-F0C3-4CCD-36CCFA38E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08756-2E5C-1644-5BA7-5DBA899A2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0758E-C8FC-1AEC-019F-A6384E67E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370AE-7BE2-19C5-513C-21D403141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F517D-D479-4DC2-9DCF-10A0F4B7477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D631D-92D0-92FF-0B85-97191EDFE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499AE-BCAD-ECB1-725C-476BF785B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AD2A-F6CC-4CF4-AF31-4D0E510C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68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50CDA-A6CA-D763-99A2-70F87F82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EAC09E-7F7B-EC44-07D9-03E103BCB1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9FC9F-972A-05F8-0BE4-C8C92774B2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474CE9-BFFA-4DD5-69E6-C00F37F0B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F517D-D479-4DC2-9DCF-10A0F4B7477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66D1E-6C6B-B130-1B8F-176FEFC85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D11048-8909-809F-9413-36E36F94A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AD2A-F6CC-4CF4-AF31-4D0E510C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16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D0CF06-F329-6226-BF15-AD893687D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C226A-DC8B-F100-A91B-F13D1C705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FF7B4-2683-8172-FE94-BBFA4D9F82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F517D-D479-4DC2-9DCF-10A0F4B7477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311FB-4340-BA67-368D-241267715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7C5FB-91C0-829C-ABAE-F1BA6BBCA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AD2A-F6CC-4CF4-AF31-4D0E510C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9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DBF517D-D479-4DC2-9DCF-10A0F4B7477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335AD2A-F6CC-4CF4-AF31-4D0E510C06C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238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microsoft.com/office/2007/relationships/hdphoto" Target="../media/hdphoto5.wdp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electromagnetism/hall-effect.html" TargetMode="External"/><Relationship Id="rId2" Type="http://schemas.openxmlformats.org/officeDocument/2006/relationships/hyperlink" Target="http://hyperphysics.phy-astr.gsu.edu/hbase/magnetic/Hall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42B12-1CBD-71A6-2038-DBBA70C3B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/>
              <a:t>Hall Effect Sensors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1A2571-21F5-BEC6-63D9-D2A27F160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2800"/>
              <a:t>Jayden Marcom (Team 5)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182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CC2A8-6A2E-44B4-196B-3243DC0D0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Voltage Range of Hall Effect Sensor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57C33-F475-8F03-06C4-091E9D426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Choice of range</a:t>
            </a:r>
          </a:p>
          <a:p>
            <a:r>
              <a:rPr lang="en-US" sz="1700"/>
              <a:t>Digital or Analog</a:t>
            </a:r>
          </a:p>
          <a:p>
            <a:r>
              <a:rPr lang="en-US" sz="1700"/>
              <a:t>Cutting of the voltage range</a:t>
            </a:r>
          </a:p>
          <a:p>
            <a:endParaRPr lang="en-US" sz="1700"/>
          </a:p>
        </p:txBody>
      </p:sp>
      <p:pic>
        <p:nvPicPr>
          <p:cNvPr id="5" name="Picture 4" descr="A diagram of a sensor&#10;&#10;Description automatically generated">
            <a:extLst>
              <a:ext uri="{FF2B5EF4-FFF2-40B4-BE49-F238E27FC236}">
                <a16:creationId xmlns:a16="http://schemas.microsoft.com/office/drawing/2014/main" id="{53384EDE-0EA8-1EEC-D278-28C5AE315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102" y="841248"/>
            <a:ext cx="6042171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68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D6903D-0664-6E8D-8850-1E58F461B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Effective Range of Hall Effect Sensor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6EDD2-0510-2C84-B6CC-A35D66A87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Gauss rating of sensor(1 Telsa = 10,000 Gauss)</a:t>
            </a:r>
          </a:p>
          <a:p>
            <a:r>
              <a:rPr lang="en-US" sz="1700"/>
              <a:t>Magnet size or distance</a:t>
            </a:r>
          </a:p>
          <a:p>
            <a:r>
              <a:rPr lang="en-US" sz="1700"/>
              <a:t>Apply an appropriate formula</a:t>
            </a:r>
          </a:p>
          <a:p>
            <a:pPr marL="0" indent="0">
              <a:buNone/>
            </a:pPr>
            <a:endParaRPr lang="en-US" sz="1700"/>
          </a:p>
        </p:txBody>
      </p:sp>
      <p:pic>
        <p:nvPicPr>
          <p:cNvPr id="10" name="Picture 9" descr="A diagram of a magnet&#10;&#10;Description automatically generated">
            <a:extLst>
              <a:ext uri="{FF2B5EF4-FFF2-40B4-BE49-F238E27FC236}">
                <a16:creationId xmlns:a16="http://schemas.microsoft.com/office/drawing/2014/main" id="{3674A492-F82C-DA81-5ACF-BB2F644C6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4" y="1169072"/>
            <a:ext cx="6922008" cy="4620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11AF81-0548-30BB-23ED-3692508AC6DF}"/>
              </a:ext>
            </a:extLst>
          </p:cNvPr>
          <p:cNvSpPr txBox="1"/>
          <p:nvPr/>
        </p:nvSpPr>
        <p:spPr>
          <a:xfrm>
            <a:off x="8715375" y="3724275"/>
            <a:ext cx="3476625" cy="161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133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1F8C-B53F-F8B0-CAD3-12EE61584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Formula for Square/Rectangle magnets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DCC565-5298-B39F-9A9E-7E7FE0186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4714"/>
            <a:ext cx="9026251" cy="89937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2E2869-C7D2-B900-827C-419D44C52385}"/>
                  </a:ext>
                </a:extLst>
              </p:cNvPr>
              <p:cNvSpPr txBox="1"/>
              <p:nvPr/>
            </p:nvSpPr>
            <p:spPr>
              <a:xfrm>
                <a:off x="838200" y="2676525"/>
                <a:ext cx="935217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B</a:t>
                </a:r>
                <a:r>
                  <a:rPr lang="en-US" dirty="0"/>
                  <a:t> is the B field in Gauss.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is the remanence field or residual induction (These can be found in the magnet datasheet).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z is the distance from the pole face of the magnet.*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 is length of the magnet*.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 is the width of the magnet*.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 is the thickness/height of the magnet*</a:t>
                </a:r>
              </a:p>
              <a:p>
                <a:r>
                  <a:rPr lang="en-US" dirty="0"/>
                  <a:t>*</a:t>
                </a:r>
                <a:r>
                  <a:rPr lang="en-US" i="1" dirty="0"/>
                  <a:t>Units do not matter(all the same)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2E2869-C7D2-B900-827C-419D44C52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76525"/>
                <a:ext cx="9352175" cy="2031325"/>
              </a:xfrm>
              <a:prstGeom prst="rect">
                <a:avLst/>
              </a:prstGeom>
              <a:blipFill>
                <a:blip r:embed="rId3"/>
                <a:stretch>
                  <a:fillRect l="-587" t="-1502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group of metal cubes&#10;&#10;Description automatically generated">
            <a:extLst>
              <a:ext uri="{FF2B5EF4-FFF2-40B4-BE49-F238E27FC236}">
                <a16:creationId xmlns:a16="http://schemas.microsoft.com/office/drawing/2014/main" id="{83784BB1-91AD-B99E-8787-D5C375EC2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33" b="93800" l="10000" r="97067">
                        <a14:foregroundMark x1="87933" y1="26867" x2="97067" y2="41800"/>
                        <a14:foregroundMark x1="97067" y1="41800" x2="89133" y2="27800"/>
                        <a14:foregroundMark x1="92800" y1="29333" x2="95000" y2="43467"/>
                        <a14:foregroundMark x1="70067" y1="85667" x2="57667" y2="73067"/>
                        <a14:foregroundMark x1="57667" y1="73067" x2="48867" y2="87133"/>
                        <a14:foregroundMark x1="48867" y1="87133" x2="65333" y2="93800"/>
                        <a14:foregroundMark x1="65333" y1="93800" x2="70333" y2="85000"/>
                        <a14:foregroundMark x1="28200" y1="60400" x2="28200" y2="59467"/>
                        <a14:foregroundMark x1="48200" y1="8400" x2="86667" y2="31200"/>
                        <a14:foregroundMark x1="52533" y1="4733" x2="52533" y2="4733"/>
                        <a14:foregroundMark x1="53467" y1="8133" x2="90333" y2="29067"/>
                        <a14:foregroundMark x1="43267" y1="17933" x2="76200" y2="36400"/>
                        <a14:foregroundMark x1="61133" y1="9667" x2="61133" y2="9667"/>
                        <a14:foregroundMark x1="73467" y1="17667" x2="73467" y2="17667"/>
                        <a14:foregroundMark x1="86067" y1="24733" x2="86067" y2="24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662" y="3340102"/>
            <a:ext cx="3064497" cy="3064497"/>
          </a:xfrm>
          <a:prstGeom prst="rect">
            <a:avLst/>
          </a:prstGeom>
        </p:spPr>
      </p:pic>
      <p:pic>
        <p:nvPicPr>
          <p:cNvPr id="17" name="Picture 16" descr="A black square object with a white background&#10;&#10;Description automatically generated">
            <a:extLst>
              <a:ext uri="{FF2B5EF4-FFF2-40B4-BE49-F238E27FC236}">
                <a16:creationId xmlns:a16="http://schemas.microsoft.com/office/drawing/2014/main" id="{8318CCD2-364E-BB39-7513-EEFAC59B5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799" y="3517898"/>
            <a:ext cx="3298825" cy="329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32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4A80F-03B7-70B4-2148-FA3EF0CAA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 for Disc/Rod magnets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73CB8B-4745-AD82-4B99-86314083D6DF}"/>
                  </a:ext>
                </a:extLst>
              </p:cNvPr>
              <p:cNvSpPr txBox="1"/>
              <p:nvPr/>
            </p:nvSpPr>
            <p:spPr>
              <a:xfrm>
                <a:off x="838200" y="2676525"/>
                <a:ext cx="935217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B</a:t>
                </a:r>
                <a:r>
                  <a:rPr lang="en-US" dirty="0"/>
                  <a:t> is the B field in Gauss.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is the remanence field or residual induction (These can be found in the magnet datasheet).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z is the distance from the pole face of the magnet.*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 is radius of the magnet.*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 is the thickness/height of the magnet*.</a:t>
                </a:r>
              </a:p>
              <a:p>
                <a:r>
                  <a:rPr lang="en-US" dirty="0"/>
                  <a:t>*</a:t>
                </a:r>
                <a:r>
                  <a:rPr lang="en-US" i="1" dirty="0"/>
                  <a:t>Units do not matter(all the same)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73CB8B-4745-AD82-4B99-86314083D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76525"/>
                <a:ext cx="9352175" cy="1754326"/>
              </a:xfrm>
              <a:prstGeom prst="rect">
                <a:avLst/>
              </a:prstGeom>
              <a:blipFill>
                <a:blip r:embed="rId2"/>
                <a:stretch>
                  <a:fillRect l="-587"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C81BB1F-DCAA-CD87-B583-5CC512C9E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84" y="1876313"/>
            <a:ext cx="4058216" cy="800212"/>
          </a:xfrm>
          <a:prstGeom prst="rect">
            <a:avLst/>
          </a:prstGeom>
        </p:spPr>
      </p:pic>
      <p:pic>
        <p:nvPicPr>
          <p:cNvPr id="10" name="Picture 9" descr="A round silver object with a white background&#10;&#10;Description automatically generated">
            <a:extLst>
              <a:ext uri="{FF2B5EF4-FFF2-40B4-BE49-F238E27FC236}">
                <a16:creationId xmlns:a16="http://schemas.microsoft.com/office/drawing/2014/main" id="{8BFDCFC8-2FAE-2C05-88C0-CA2969DF3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3710941"/>
            <a:ext cx="2819400" cy="2819400"/>
          </a:xfrm>
          <a:prstGeom prst="rect">
            <a:avLst/>
          </a:prstGeom>
        </p:spPr>
      </p:pic>
      <p:pic>
        <p:nvPicPr>
          <p:cNvPr id="12" name="Picture 11" descr="A group of silver cylindrical objects&#10;&#10;Description automatically generated">
            <a:extLst>
              <a:ext uri="{FF2B5EF4-FFF2-40B4-BE49-F238E27FC236}">
                <a16:creationId xmlns:a16="http://schemas.microsoft.com/office/drawing/2014/main" id="{7BE0B291-547A-6B97-0A61-2864757A4E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036" b="98592" l="2000" r="99300">
                        <a14:foregroundMark x1="57900" y1="82696" x2="79100" y2="81288"/>
                        <a14:foregroundMark x1="79100" y1="81288" x2="93100" y2="67203"/>
                        <a14:foregroundMark x1="93100" y1="67203" x2="83900" y2="46881"/>
                        <a14:foregroundMark x1="83900" y1="46881" x2="67700" y2="39034"/>
                        <a14:foregroundMark x1="67700" y1="39034" x2="45300" y2="16097"/>
                        <a14:foregroundMark x1="45300" y1="16097" x2="14200" y2="31590"/>
                        <a14:foregroundMark x1="14200" y1="31590" x2="36900" y2="45875"/>
                        <a14:foregroundMark x1="36900" y1="45875" x2="48600" y2="35010"/>
                        <a14:foregroundMark x1="48600" y1="35010" x2="70500" y2="44266"/>
                        <a14:foregroundMark x1="70500" y1="44266" x2="68800" y2="53924"/>
                        <a14:foregroundMark x1="75200" y1="35412" x2="49700" y2="21730"/>
                        <a14:foregroundMark x1="49700" y1="21730" x2="43200" y2="12676"/>
                        <a14:foregroundMark x1="95900" y1="59960" x2="95900" y2="59960"/>
                        <a14:foregroundMark x1="99300" y1="60765" x2="99300" y2="60765"/>
                        <a14:foregroundMark x1="62800" y1="98592" x2="62800" y2="98592"/>
                        <a14:foregroundMark x1="6900" y1="33199" x2="6900" y2="33199"/>
                        <a14:foregroundMark x1="43600" y1="8853" x2="43600" y2="8853"/>
                        <a14:foregroundMark x1="42600" y1="6237" x2="42600" y2="6237"/>
                        <a14:foregroundMark x1="2000" y1="34608" x2="2000" y2="346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038600"/>
            <a:ext cx="4419600" cy="219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69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650CF-1935-8CC4-B2D5-1625AC26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 for Ring Magnets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A84688-D4C8-0CDC-D7A6-2B714CD39415}"/>
                  </a:ext>
                </a:extLst>
              </p:cNvPr>
              <p:cNvSpPr txBox="1"/>
              <p:nvPr/>
            </p:nvSpPr>
            <p:spPr>
              <a:xfrm>
                <a:off x="838200" y="2676525"/>
                <a:ext cx="935217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B</a:t>
                </a:r>
                <a:r>
                  <a:rPr lang="en-US" dirty="0"/>
                  <a:t> is the B field in Gauss.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is the remanence field or residual induction (These can be found in the magnet datasheet).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z is the distance from the pole face of the magnet.*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is the outer radius of the magnet.*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inner radius of the magnet.*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 is the thickness/height of the magnet*.</a:t>
                </a:r>
              </a:p>
              <a:p>
                <a:r>
                  <a:rPr lang="en-US" dirty="0"/>
                  <a:t>*</a:t>
                </a:r>
                <a:r>
                  <a:rPr lang="en-US" i="1" dirty="0"/>
                  <a:t>Units do not matter(all the same)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A84688-D4C8-0CDC-D7A6-2B714CD39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76525"/>
                <a:ext cx="9352175" cy="2031325"/>
              </a:xfrm>
              <a:prstGeom prst="rect">
                <a:avLst/>
              </a:prstGeom>
              <a:blipFill>
                <a:blip r:embed="rId2"/>
                <a:stretch>
                  <a:fillRect l="-587" t="-1502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BDE627-7127-093C-A75B-85ADCE792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2073"/>
            <a:ext cx="7116168" cy="809738"/>
          </a:xfrm>
          <a:prstGeom prst="rect">
            <a:avLst/>
          </a:prstGeom>
        </p:spPr>
      </p:pic>
      <p:pic>
        <p:nvPicPr>
          <p:cNvPr id="9" name="Picture 8" descr="A round silver object with a hole&#10;&#10;Description automatically generated">
            <a:extLst>
              <a:ext uri="{FF2B5EF4-FFF2-40B4-BE49-F238E27FC236}">
                <a16:creationId xmlns:a16="http://schemas.microsoft.com/office/drawing/2014/main" id="{555288E5-B399-98DD-8CDA-2C564198C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1" b="89251" l="5566" r="94626">
                        <a14:foregroundMark x1="10940" y1="60940" x2="10940" y2="60940"/>
                        <a14:foregroundMark x1="14299" y1="60940" x2="14299" y2="60940"/>
                        <a14:foregroundMark x1="12956" y1="63628" x2="12956" y2="63628"/>
                        <a14:foregroundMark x1="10653" y1="59213" x2="10653" y2="59213"/>
                        <a14:foregroundMark x1="11324" y1="60940" x2="10940" y2="41459"/>
                        <a14:foregroundMark x1="9597" y1="58253" x2="10940" y2="50192"/>
                        <a14:foregroundMark x1="85509" y1="64299" x2="89443" y2="42131"/>
                        <a14:foregroundMark x1="89443" y1="42131" x2="88100" y2="36756"/>
                        <a14:foregroundMark x1="85797" y1="63916" x2="90307" y2="42226"/>
                        <a14:foregroundMark x1="90307" y1="42226" x2="88772" y2="38100"/>
                        <a14:foregroundMark x1="88100" y1="59213" x2="88100" y2="59213"/>
                        <a14:foregroundMark x1="89443" y1="56910" x2="89443" y2="56910"/>
                        <a14:foregroundMark x1="91843" y1="50192" x2="91843" y2="50192"/>
                        <a14:foregroundMark x1="91843" y1="49808" x2="91843" y2="49808"/>
                        <a14:foregroundMark x1="91843" y1="46833" x2="91843" y2="46833"/>
                        <a14:foregroundMark x1="92802" y1="46161" x2="92802" y2="46161"/>
                        <a14:foregroundMark x1="93186" y1="49136" x2="93186" y2="49136"/>
                        <a14:foregroundMark x1="92131" y1="46833" x2="92131" y2="46833"/>
                        <a14:foregroundMark x1="92131" y1="46833" x2="92131" y2="46833"/>
                        <a14:foregroundMark x1="92131" y1="46833" x2="92131" y2="46833"/>
                        <a14:foregroundMark x1="92131" y1="46833" x2="90115" y2="43762"/>
                        <a14:foregroundMark x1="92802" y1="50192" x2="92802" y2="50192"/>
                        <a14:foregroundMark x1="92802" y1="49136" x2="90499" y2="38772"/>
                        <a14:foregroundMark x1="93186" y1="49136" x2="90115" y2="35413"/>
                        <a14:foregroundMark x1="10653" y1="60269" x2="5662" y2="37908"/>
                        <a14:foregroundMark x1="5662" y1="37908" x2="16699" y2="33109"/>
                        <a14:foregroundMark x1="7965" y1="43090" x2="11996" y2="61036"/>
                        <a14:foregroundMark x1="11996" y1="61036" x2="13628" y2="62956"/>
                        <a14:foregroundMark x1="94818" y1="63916" x2="94626" y2="35797"/>
                        <a14:foregroundMark x1="94626" y1="35797" x2="83781" y2="25048"/>
                        <a14:foregroundMark x1="89443" y1="36756" x2="81766" y2="21305"/>
                        <a14:foregroundMark x1="81766" y1="21305" x2="81766" y2="213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260" y="3715703"/>
            <a:ext cx="2809875" cy="2809875"/>
          </a:xfrm>
          <a:prstGeom prst="rect">
            <a:avLst/>
          </a:prstGeom>
        </p:spPr>
      </p:pic>
      <p:pic>
        <p:nvPicPr>
          <p:cNvPr id="11" name="Picture 10" descr="A stack of round metal discs&#10;&#10;Description automatically generated">
            <a:extLst>
              <a:ext uri="{FF2B5EF4-FFF2-40B4-BE49-F238E27FC236}">
                <a16:creationId xmlns:a16="http://schemas.microsoft.com/office/drawing/2014/main" id="{6261893E-3BB4-8A76-AA5C-E2F4733411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00" b="93900" l="10000" r="90000">
                        <a14:foregroundMark x1="35900" y1="93900" x2="35900" y2="93900"/>
                        <a14:foregroundMark x1="48700" y1="8100" x2="48700" y2="8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330" y="3903924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34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F1F4A-1CC6-A4E5-E5D2-2EBCC9F8C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 for Sphere Magnets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4474A9-ECC0-F5C2-0F26-2C2A94DB16EA}"/>
                  </a:ext>
                </a:extLst>
              </p:cNvPr>
              <p:cNvSpPr txBox="1"/>
              <p:nvPr/>
            </p:nvSpPr>
            <p:spPr>
              <a:xfrm>
                <a:off x="838200" y="2676525"/>
                <a:ext cx="935217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B</a:t>
                </a:r>
                <a:r>
                  <a:rPr lang="en-US" dirty="0"/>
                  <a:t> is the B field in Gauss.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is the remanence field or residual induction (These can be found in the magnet datasheet).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z is the distance from the pole face of the magnet.*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 is the radius of the magnet.*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 is the thickness/height of the magnet*.</a:t>
                </a:r>
              </a:p>
              <a:p>
                <a:r>
                  <a:rPr lang="en-US" dirty="0"/>
                  <a:t>*</a:t>
                </a:r>
                <a:r>
                  <a:rPr lang="en-US" i="1" dirty="0"/>
                  <a:t>Units do not matter(all the same)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4474A9-ECC0-F5C2-0F26-2C2A94DB1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76525"/>
                <a:ext cx="9352175" cy="1754326"/>
              </a:xfrm>
              <a:prstGeom prst="rect">
                <a:avLst/>
              </a:prstGeom>
              <a:blipFill>
                <a:blip r:embed="rId2"/>
                <a:stretch>
                  <a:fillRect l="-587"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3D8F96C-20DF-84CA-3670-74B13432D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35415"/>
            <a:ext cx="1895740" cy="743054"/>
          </a:xfrm>
          <a:prstGeom prst="rect">
            <a:avLst/>
          </a:prstGeom>
        </p:spPr>
      </p:pic>
      <p:pic>
        <p:nvPicPr>
          <p:cNvPr id="11" name="Picture 10" descr="A row of black balls&#10;&#10;Description automatically generated">
            <a:extLst>
              <a:ext uri="{FF2B5EF4-FFF2-40B4-BE49-F238E27FC236}">
                <a16:creationId xmlns:a16="http://schemas.microsoft.com/office/drawing/2014/main" id="{ECEC49AF-0815-8FDD-1EAE-EEEDA48C2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109" y="4196497"/>
            <a:ext cx="2048759" cy="2048759"/>
          </a:xfrm>
          <a:prstGeom prst="rect">
            <a:avLst/>
          </a:prstGeom>
        </p:spPr>
      </p:pic>
      <p:pic>
        <p:nvPicPr>
          <p:cNvPr id="13" name="Picture 12" descr="A silver ball on a white background&#10;&#10;Description automatically generated">
            <a:extLst>
              <a:ext uri="{FF2B5EF4-FFF2-40B4-BE49-F238E27FC236}">
                <a16:creationId xmlns:a16="http://schemas.microsoft.com/office/drawing/2014/main" id="{6C403489-3959-0F00-1DAE-3F5F18D9A3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062" y="4361741"/>
            <a:ext cx="2928938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57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619C5-ABCC-F872-227C-AFDF54E3E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agram of a magnetic field&#10;&#10;Description automatically generated">
            <a:extLst>
              <a:ext uri="{FF2B5EF4-FFF2-40B4-BE49-F238E27FC236}">
                <a16:creationId xmlns:a16="http://schemas.microsoft.com/office/drawing/2014/main" id="{1E037457-FFD6-D7C6-BC1E-8C57B52C4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56" y="646316"/>
            <a:ext cx="6408836" cy="541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42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C53DB-D5DB-4AD6-EDE8-230109A67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A2DA9-6DE3-45C7-1F9F-FD8E3FDAF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http://hyperphysics.phy-astr.gsu.edu/hbase/magnetic/Hall.html</a:t>
            </a:r>
            <a:endParaRPr lang="en-US" sz="1800" dirty="0"/>
          </a:p>
          <a:p>
            <a:pPr algn="l"/>
            <a:r>
              <a:rPr lang="en-US" sz="1800" b="0" i="1" u="none" strike="noStrike" baseline="0" dirty="0">
                <a:latin typeface="Arial-ItalicMT"/>
              </a:rPr>
              <a:t>The discovery of the Hall effect, </a:t>
            </a:r>
            <a:r>
              <a:rPr lang="en-US" sz="1800" b="1" i="1" u="none" strike="noStrike" baseline="0" dirty="0">
                <a:latin typeface="TimesNewRomanPS-BoldItalicMT"/>
              </a:rPr>
              <a:t>G S </a:t>
            </a:r>
            <a:r>
              <a:rPr lang="en-US" sz="1800" b="1" i="0" u="none" strike="noStrike" baseline="0" dirty="0">
                <a:latin typeface="TimesNewRomanPS-BoldMT"/>
              </a:rPr>
              <a:t>LEADSTONE, </a:t>
            </a:r>
            <a:r>
              <a:rPr lang="en-US" sz="1800" b="1" i="1" u="none" strike="noStrike" baseline="0" dirty="0">
                <a:latin typeface="TimesNewRomanPS-BoldItalicMT"/>
              </a:rPr>
              <a:t>Physics Department, Atlantic College, South Wales</a:t>
            </a:r>
          </a:p>
          <a:p>
            <a:pPr algn="l"/>
            <a:r>
              <a:rPr lang="en-US" sz="1800" dirty="0">
                <a:hlinkClick r:id="rId3"/>
              </a:rPr>
              <a:t>https://www.electronics-tutorials.ws/electromagnetism/hall-effect.html</a:t>
            </a:r>
            <a:endParaRPr lang="en-US" sz="1800" dirty="0"/>
          </a:p>
          <a:p>
            <a:pPr algn="l"/>
            <a:r>
              <a:rPr lang="en-US" sz="1800" dirty="0"/>
              <a:t>https://www.supermagnete.de/eng/faq/How-do-you-calculate-the-magnetic-flux-density</a:t>
            </a:r>
          </a:p>
        </p:txBody>
      </p:sp>
    </p:spTree>
    <p:extLst>
      <p:ext uri="{BB962C8B-B14F-4D97-AF65-F5344CB8AC3E}">
        <p14:creationId xmlns:p14="http://schemas.microsoft.com/office/powerpoint/2010/main" val="1895762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4A53F-D8D2-B280-81D0-C1A147A6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Are Hall Effect Sensors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8A9D2-93E0-74BD-D0D5-89640B4EF751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Makes use of the Hall Effect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Magnetic field Sensor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  <p:pic>
        <p:nvPicPr>
          <p:cNvPr id="5" name="Content Placeholder 4" descr="A diagram of a magnet and a box&#10;&#10;Description automatically generated">
            <a:extLst>
              <a:ext uri="{FF2B5EF4-FFF2-40B4-BE49-F238E27FC236}">
                <a16:creationId xmlns:a16="http://schemas.microsoft.com/office/drawing/2014/main" id="{7342ECBE-A08C-10DA-C6A3-7B4208F2F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4" y="1080030"/>
            <a:ext cx="6922008" cy="479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98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59AF95-E033-7728-466E-08CE652E4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What is the Hall Effect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50F11-1AC4-0C23-40E6-E18AE9D66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1800"/>
              <a:t>Edwin Herbert Hall in 1879</a:t>
            </a:r>
          </a:p>
          <a:p>
            <a:r>
              <a:rPr lang="en-US" sz="1800"/>
              <a:t>Repeated experiment by Henry Augustus Rowland</a:t>
            </a:r>
          </a:p>
          <a:p>
            <a:r>
              <a:rPr lang="en-US" sz="1800"/>
              <a:t>Gold leaf</a:t>
            </a:r>
          </a:p>
          <a:p>
            <a:r>
              <a:rPr lang="en-US" sz="1800"/>
              <a:t>Electromagnets</a:t>
            </a:r>
          </a:p>
        </p:txBody>
      </p:sp>
      <p:pic>
        <p:nvPicPr>
          <p:cNvPr id="7" name="Picture 6" descr="A person in a suit and tie&#10;&#10;Description automatically generated">
            <a:extLst>
              <a:ext uri="{FF2B5EF4-FFF2-40B4-BE49-F238E27FC236}">
                <a16:creationId xmlns:a16="http://schemas.microsoft.com/office/drawing/2014/main" id="{7DAA8C8E-AD3B-9F7C-04F7-198E19F44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458" y="517600"/>
            <a:ext cx="1857538" cy="2743200"/>
          </a:xfrm>
          <a:prstGeom prst="rect">
            <a:avLst/>
          </a:prstGeom>
        </p:spPr>
      </p:pic>
      <p:pic>
        <p:nvPicPr>
          <p:cNvPr id="5" name="Picture 4" descr="A diagram of a device with arrows pointing to a piece of wood&#10;&#10;Description automatically generated">
            <a:extLst>
              <a:ext uri="{FF2B5EF4-FFF2-40B4-BE49-F238E27FC236}">
                <a16:creationId xmlns:a16="http://schemas.microsoft.com/office/drawing/2014/main" id="{BD95E204-FC57-A870-958D-A6D74D6A6E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" t="693" r="2500" b="4701"/>
          <a:stretch/>
        </p:blipFill>
        <p:spPr>
          <a:xfrm>
            <a:off x="6617368" y="3446391"/>
            <a:ext cx="5135719" cy="270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3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6DA59-B9A3-DC9B-9D27-FCA40B2C7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Understanding the Hall Effect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45737-B86A-E28E-DEC8-72A1E9FDE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/>
              <a:t>Begin with a current flowing through a conductor. Then place it within a magnetic field.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F7B780-63F1-D258-CD35-34ADCC23E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184" y="2060280"/>
            <a:ext cx="6922008" cy="283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57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E4E7FF-4698-8D85-7E74-572540786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Understanding the Hall Effect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A65C12-71CA-61BD-4741-807662807A0E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Lorentz Force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Electric force from charge buildup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Pushes Electrons/Protons to one side</a:t>
            </a:r>
          </a:p>
        </p:txBody>
      </p:sp>
      <p:pic>
        <p:nvPicPr>
          <p:cNvPr id="8" name="Picture 7" descr="Diagram of a rectangular object with text and symbols&#10;&#10;Description automatically generated">
            <a:extLst>
              <a:ext uri="{FF2B5EF4-FFF2-40B4-BE49-F238E27FC236}">
                <a16:creationId xmlns:a16="http://schemas.microsoft.com/office/drawing/2014/main" id="{A8092CCD-2ED3-92AF-1327-FF68DEF06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3" y="2902547"/>
            <a:ext cx="5481509" cy="3137564"/>
          </a:xfrm>
          <a:prstGeom prst="rect">
            <a:avLst/>
          </a:prstGeom>
        </p:spPr>
      </p:pic>
      <p:pic>
        <p:nvPicPr>
          <p:cNvPr id="12" name="Content Placeholder 11" descr="A diagram of a hand pointing at a magnetic field&#10;&#10;Description automatically generated">
            <a:extLst>
              <a:ext uri="{FF2B5EF4-FFF2-40B4-BE49-F238E27FC236}">
                <a16:creationId xmlns:a16="http://schemas.microsoft.com/office/drawing/2014/main" id="{D8297613-2B11-2FAC-8E6A-5935E7183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81" y="2919694"/>
            <a:ext cx="5523082" cy="310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72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FAD16-CA2A-A8AE-1088-DCD8839B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Composition of Hall Effect Sensors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37817-2C3B-9B4B-757F-777D84190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Gallium Arsenide, Indium Arsenide, or Indium Antimonide</a:t>
            </a:r>
          </a:p>
          <a:p>
            <a:r>
              <a:rPr lang="en-US" sz="1700"/>
              <a:t>Dc amplifier</a:t>
            </a:r>
          </a:p>
          <a:p>
            <a:r>
              <a:rPr lang="en-US" sz="1700"/>
              <a:t>Input, Output, and ground Leads</a:t>
            </a:r>
          </a:p>
        </p:txBody>
      </p:sp>
      <p:pic>
        <p:nvPicPr>
          <p:cNvPr id="5" name="Picture 4" descr="A close-up of a transistor&#10;&#10;Description automatically generated">
            <a:extLst>
              <a:ext uri="{FF2B5EF4-FFF2-40B4-BE49-F238E27FC236}">
                <a16:creationId xmlns:a16="http://schemas.microsoft.com/office/drawing/2014/main" id="{79BB105A-7DF8-42D7-3E84-73FB384DF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44" y="841248"/>
            <a:ext cx="5276088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12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BDEE7D-6509-C30E-EAD7-8B527C955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Uses of Hall Effect Sensors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CEEA7-4DAA-7029-BAB4-F7EE9D0E2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Hall Effect sensors are used in a variety of products (bicycles, phones, keyboards, etc.)</a:t>
            </a:r>
          </a:p>
          <a:p>
            <a:r>
              <a:rPr lang="en-US" sz="1700"/>
              <a:t>Speed Sensors</a:t>
            </a:r>
          </a:p>
          <a:p>
            <a:r>
              <a:rPr lang="en-US" sz="1700"/>
              <a:t>Pressure Sensors</a:t>
            </a:r>
          </a:p>
          <a:p>
            <a:r>
              <a:rPr lang="en-US" sz="1700"/>
              <a:t>Current Sensors</a:t>
            </a:r>
          </a:p>
          <a:p>
            <a:r>
              <a:rPr lang="en-US" sz="1700"/>
              <a:t>Magnetic Field Sensors</a:t>
            </a:r>
          </a:p>
        </p:txBody>
      </p:sp>
      <p:pic>
        <p:nvPicPr>
          <p:cNvPr id="7" name="Picture 6" descr="A diagram of a gear&#10;&#10;Description automatically generated">
            <a:extLst>
              <a:ext uri="{FF2B5EF4-FFF2-40B4-BE49-F238E27FC236}">
                <a16:creationId xmlns:a16="http://schemas.microsoft.com/office/drawing/2014/main" id="{980B5893-2E0A-9C84-CCC4-01A346855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4" y="1503697"/>
            <a:ext cx="6922008" cy="395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7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C875C1-728F-810E-E1AB-6F90DA58F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How to use a Hall Effect Sensor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CE7F2-864C-DE2E-B0CF-A68E8D959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Effective Range</a:t>
            </a:r>
          </a:p>
          <a:p>
            <a:r>
              <a:rPr lang="en-US" sz="1700"/>
              <a:t>Voltage Range</a:t>
            </a:r>
          </a:p>
          <a:p>
            <a:r>
              <a:rPr lang="en-US" sz="1700"/>
              <a:t>Type of Hall Effect Sensor</a:t>
            </a:r>
          </a:p>
          <a:p>
            <a:endParaRPr lang="en-US" sz="1700"/>
          </a:p>
        </p:txBody>
      </p:sp>
      <p:pic>
        <p:nvPicPr>
          <p:cNvPr id="5" name="Picture 4" descr="A close-up of a black circuit board&#10;&#10;Description automatically generated">
            <a:extLst>
              <a:ext uri="{FF2B5EF4-FFF2-40B4-BE49-F238E27FC236}">
                <a16:creationId xmlns:a16="http://schemas.microsoft.com/office/drawing/2014/main" id="{FF914062-3BE3-9634-8CD1-71E3FBE01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296" y="841248"/>
            <a:ext cx="6615784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78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D5D2E51-A652-4FCB-ADE3-8974F2723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08E18253-076D-4D89-968E-FCD8887E2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F6EBCC24-DE3B-4BAD-9624-83E1C2D66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6F12D-7C6D-0E1D-D682-71FE5BC7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859536"/>
            <a:ext cx="4837176" cy="1243584"/>
          </a:xfrm>
        </p:spPr>
        <p:txBody>
          <a:bodyPr>
            <a:normAutofit/>
          </a:bodyPr>
          <a:lstStyle/>
          <a:p>
            <a:r>
              <a:rPr lang="en-US" sz="3400"/>
              <a:t>Types of Hall Effect Sensors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07AF1D-AB44-447B-BC2F-DBECCC06C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CD70E2-BD62-41E4-975D-E58B07928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5BAE4-30E3-9652-48C3-55FF8AC39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4600"/>
            <a:ext cx="4837176" cy="3666744"/>
          </a:xfrm>
        </p:spPr>
        <p:txBody>
          <a:bodyPr>
            <a:normAutofit/>
          </a:bodyPr>
          <a:lstStyle/>
          <a:p>
            <a:r>
              <a:rPr lang="en-US" sz="1800"/>
              <a:t>Typically designed to turn on</a:t>
            </a:r>
          </a:p>
          <a:p>
            <a:r>
              <a:rPr lang="en-US" sz="1800"/>
              <a:t>Digital or Linear(analog) outputs</a:t>
            </a:r>
          </a:p>
          <a:p>
            <a:r>
              <a:rPr lang="en-US" sz="1800"/>
              <a:t>Bipolar or Unipolar</a:t>
            </a:r>
          </a:p>
          <a:p>
            <a:r>
              <a:rPr lang="en-US" sz="1800"/>
              <a:t>Specialization in sideways vs head-on</a:t>
            </a:r>
          </a:p>
        </p:txBody>
      </p:sp>
      <p:pic>
        <p:nvPicPr>
          <p:cNvPr id="6" name="Content Placeholder 4" descr="A diagram of a magnet and a box&#10;&#10;Description automatically generated">
            <a:extLst>
              <a:ext uri="{FF2B5EF4-FFF2-40B4-BE49-F238E27FC236}">
                <a16:creationId xmlns:a16="http://schemas.microsoft.com/office/drawing/2014/main" id="{299241A2-3E37-938F-BF74-B82A4B7EC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392" y="770914"/>
            <a:ext cx="2505456" cy="1736849"/>
          </a:xfrm>
          <a:prstGeom prst="rect">
            <a:avLst/>
          </a:prstGeom>
        </p:spPr>
      </p:pic>
      <p:pic>
        <p:nvPicPr>
          <p:cNvPr id="5" name="Picture 4" descr="A diagram of a magnet&#10;&#10;Description automatically generated">
            <a:extLst>
              <a:ext uri="{FF2B5EF4-FFF2-40B4-BE49-F238E27FC236}">
                <a16:creationId xmlns:a16="http://schemas.microsoft.com/office/drawing/2014/main" id="{7ECB25B9-2AB8-9E3F-4883-1201DF845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744" y="821769"/>
            <a:ext cx="2505456" cy="1635139"/>
          </a:xfrm>
          <a:prstGeom prst="rect">
            <a:avLst/>
          </a:prstGeom>
        </p:spPr>
      </p:pic>
      <p:pic>
        <p:nvPicPr>
          <p:cNvPr id="8" name="Picture 7" descr="A diagram of a signal&#10;&#10;Description automatically generated">
            <a:extLst>
              <a:ext uri="{FF2B5EF4-FFF2-40B4-BE49-F238E27FC236}">
                <a16:creationId xmlns:a16="http://schemas.microsoft.com/office/drawing/2014/main" id="{C62992EA-ECE1-552B-5CCA-2C140B06F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392" y="2985372"/>
            <a:ext cx="5228807" cy="31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85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0DB77ECDCDB14F964B63537DC66166" ma:contentTypeVersion="17" ma:contentTypeDescription="Create a new document." ma:contentTypeScope="" ma:versionID="9e0379a2ceeab22955773c6fd5fedf8e">
  <xsd:schema xmlns:xsd="http://www.w3.org/2001/XMLSchema" xmlns:xs="http://www.w3.org/2001/XMLSchema" xmlns:p="http://schemas.microsoft.com/office/2006/metadata/properties" xmlns:ns3="fdf0ceaf-de00-4276-a7f0-0b292cedf7bb" xmlns:ns4="0ad01d69-7d30-4828-90a0-19390fb9960f" targetNamespace="http://schemas.microsoft.com/office/2006/metadata/properties" ma:root="true" ma:fieldsID="a77d03469fd6439ddb5b7f5c3d01c963" ns3:_="" ns4:_="">
    <xsd:import namespace="fdf0ceaf-de00-4276-a7f0-0b292cedf7bb"/>
    <xsd:import namespace="0ad01d69-7d30-4828-90a0-19390fb9960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Location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f0ceaf-de00-4276-a7f0-0b292cedf7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d01d69-7d30-4828-90a0-19390fb9960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df0ceaf-de00-4276-a7f0-0b292cedf7b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63D4DC-04D0-4E79-A78C-0E3ECB13E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f0ceaf-de00-4276-a7f0-0b292cedf7bb"/>
    <ds:schemaRef ds:uri="0ad01d69-7d30-4828-90a0-19390fb996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E85F1C-96F0-4BA3-B216-4893E2F7A7E3}">
  <ds:schemaRefs>
    <ds:schemaRef ds:uri="http://purl.org/dc/dcmitype/"/>
    <ds:schemaRef ds:uri="fdf0ceaf-de00-4276-a7f0-0b292cedf7bb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0ad01d69-7d30-4828-90a0-19390fb9960f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9F946BC-698E-4639-A0B4-CE012B2DCA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</TotalTime>
  <Words>586</Words>
  <Application>Microsoft Office PowerPoint</Application>
  <PresentationFormat>Widescreen</PresentationFormat>
  <Paragraphs>81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Arial-ItalicMT</vt:lpstr>
      <vt:lpstr>Calibri</vt:lpstr>
      <vt:lpstr>Calibri Light</vt:lpstr>
      <vt:lpstr>Cambria Math</vt:lpstr>
      <vt:lpstr>TimesNewRomanPS-BoldItalicMT</vt:lpstr>
      <vt:lpstr>TimesNewRomanPS-BoldMT</vt:lpstr>
      <vt:lpstr>Office Theme</vt:lpstr>
      <vt:lpstr>Retrospect</vt:lpstr>
      <vt:lpstr>Hall Effect Sensors</vt:lpstr>
      <vt:lpstr>What Are Hall Effect Sensors</vt:lpstr>
      <vt:lpstr>What is the Hall Effect</vt:lpstr>
      <vt:lpstr>Understanding the Hall Effect</vt:lpstr>
      <vt:lpstr>Understanding the Hall Effect</vt:lpstr>
      <vt:lpstr>Composition of Hall Effect Sensors</vt:lpstr>
      <vt:lpstr>Uses of Hall Effect Sensors</vt:lpstr>
      <vt:lpstr>How to use a Hall Effect Sensor</vt:lpstr>
      <vt:lpstr>Types of Hall Effect Sensors</vt:lpstr>
      <vt:lpstr>Voltage Range of Hall Effect Sensor</vt:lpstr>
      <vt:lpstr>Effective Range of Hall Effect Sensor</vt:lpstr>
      <vt:lpstr>Formula for Square/Rectangle magnets</vt:lpstr>
      <vt:lpstr>Formula for Disc/Rod magnets</vt:lpstr>
      <vt:lpstr>Formula for Ring Magnets</vt:lpstr>
      <vt:lpstr>Formula for Sphere Magnets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Hall Effect Sensors</dc:title>
  <dc:creator>Marcom, Jayden (jtmarcom42)</dc:creator>
  <cp:lastModifiedBy>Marcom, Jayden (jtmarcom42)</cp:lastModifiedBy>
  <cp:revision>2</cp:revision>
  <dcterms:created xsi:type="dcterms:W3CDTF">2024-03-21T16:11:43Z</dcterms:created>
  <dcterms:modified xsi:type="dcterms:W3CDTF">2024-03-21T22:11:13Z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0x010100840DB77ECDCDB14F964B63537DC66166</vt:lpwstr>
  </property>
</Properties>
</file>